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141"/>
    <a:srgbClr val="BBBC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72D79E-E593-79EB-3C7F-E4041934945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EE04B8D6-B7A7-E40E-2252-BF97681775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B50BB93E-507B-3A37-CECC-F9AFF230B2FA}"/>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5" name="Marcador de pie de página 4">
            <a:extLst>
              <a:ext uri="{FF2B5EF4-FFF2-40B4-BE49-F238E27FC236}">
                <a16:creationId xmlns:a16="http://schemas.microsoft.com/office/drawing/2014/main" id="{A9D76397-9ACF-906B-5798-F85F797FA9A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7315CD1E-1737-9F95-E721-D7F05EBB5B88}"/>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1863473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34483-58B9-99DE-FBD9-6ED756F00B51}"/>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E6FDF718-AE7C-AF7C-C0C7-44BA03028BD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BE179037-7349-AD21-9BE1-7F36DB2FDF48}"/>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5" name="Marcador de pie de página 4">
            <a:extLst>
              <a:ext uri="{FF2B5EF4-FFF2-40B4-BE49-F238E27FC236}">
                <a16:creationId xmlns:a16="http://schemas.microsoft.com/office/drawing/2014/main" id="{3C60B3B3-FB8A-5398-60C4-EBD59FBE46D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F8471235-2F8B-5920-C6BF-93498EE27CB1}"/>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3443202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A9B0674-4B4B-F5D6-5896-EA93EB24D86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BD8DAAB0-1883-DA14-EFF0-F0B6C13D483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F4A2DC8-B073-ABD7-EFA8-D0B7DE45EC2F}"/>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5" name="Marcador de pie de página 4">
            <a:extLst>
              <a:ext uri="{FF2B5EF4-FFF2-40B4-BE49-F238E27FC236}">
                <a16:creationId xmlns:a16="http://schemas.microsoft.com/office/drawing/2014/main" id="{F0D7C1A2-8B5C-7F32-C928-1F3B4F5A763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FCBF800-7EC1-CE64-94F1-526FCACE1196}"/>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86614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5DF263-B172-7E7F-726F-23D51F5F00F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81CDB0F5-31E2-58F8-945C-7CC1511A592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BF4BE488-EDAF-B366-9010-F2EFE9967674}"/>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5" name="Marcador de pie de página 4">
            <a:extLst>
              <a:ext uri="{FF2B5EF4-FFF2-40B4-BE49-F238E27FC236}">
                <a16:creationId xmlns:a16="http://schemas.microsoft.com/office/drawing/2014/main" id="{FCF973B9-33E8-EB07-E61B-4860FA0C001E}"/>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8373A145-C905-7CD1-01AC-13C652C2B50A}"/>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265072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240BE9-EC65-1714-553F-FCCA055C418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A8B058A6-9B39-55FE-9C2C-8E3C6CA706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BAB766F-0060-8658-4361-50CA45183B8B}"/>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5" name="Marcador de pie de página 4">
            <a:extLst>
              <a:ext uri="{FF2B5EF4-FFF2-40B4-BE49-F238E27FC236}">
                <a16:creationId xmlns:a16="http://schemas.microsoft.com/office/drawing/2014/main" id="{9D49A3A9-F691-4580-7988-7739C2D5A1F8}"/>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FD1F747-405F-6652-65F5-793B4AEEC5E1}"/>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3715335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D06020-CEF1-7496-40AB-3659689DB2DF}"/>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1D94D433-3C3A-E88F-C840-F144764812F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0782190A-6426-B018-8918-BD2DFC661E8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FA1CB58D-5FEE-F83B-81D6-8A6074DE0F85}"/>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6" name="Marcador de pie de página 5">
            <a:extLst>
              <a:ext uri="{FF2B5EF4-FFF2-40B4-BE49-F238E27FC236}">
                <a16:creationId xmlns:a16="http://schemas.microsoft.com/office/drawing/2014/main" id="{092102F6-E2DD-6C8F-877A-E1D3434D6AC1}"/>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6C2B06C6-6E65-B2BA-29C2-16DED350DC7B}"/>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161946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D53399-98B9-6A2A-DCBC-A2CFC97A2AC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385B67E6-1CBF-BA50-FB9F-891165DE9C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5FFD5B0-3ADC-0552-6766-FEAA477DCD2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A7202ED5-98F4-0522-491A-6FF8F685E4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5253F00-4223-B63B-1374-719CB8D7578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84ECC6C3-8628-4A40-7CC2-736ABE44CC91}"/>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8" name="Marcador de pie de página 7">
            <a:extLst>
              <a:ext uri="{FF2B5EF4-FFF2-40B4-BE49-F238E27FC236}">
                <a16:creationId xmlns:a16="http://schemas.microsoft.com/office/drawing/2014/main" id="{93FB35E7-01FF-ACDE-E635-6F859CEFD7B3}"/>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D2C93A68-AAB5-AC34-C53A-1C36FD842A5D}"/>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419246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7F710-7495-0FA3-C16A-63D2737AD9A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B0DB9459-F209-EDD6-44B2-DD64B806CB74}"/>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4" name="Marcador de pie de página 3">
            <a:extLst>
              <a:ext uri="{FF2B5EF4-FFF2-40B4-BE49-F238E27FC236}">
                <a16:creationId xmlns:a16="http://schemas.microsoft.com/office/drawing/2014/main" id="{31B4A341-5931-3278-9A3C-E76BC6F26F54}"/>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837577D4-2EA3-E8CE-C663-F991C1527171}"/>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104656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E760FEF-E9CD-D347-C3B3-E0DD8972ECF3}"/>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3" name="Marcador de pie de página 2">
            <a:extLst>
              <a:ext uri="{FF2B5EF4-FFF2-40B4-BE49-F238E27FC236}">
                <a16:creationId xmlns:a16="http://schemas.microsoft.com/office/drawing/2014/main" id="{157C653E-000A-ED91-405B-87EE989D451D}"/>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08B6A8AA-CC47-78EC-A415-20B5CD0F1D72}"/>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330692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BB3679-7BE6-724D-041F-9F4DBEC27C5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D2FB32B7-E870-F78A-9B8E-E692F1A2F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A66B485E-E858-B0B0-E7B5-F7055B646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2FA98BB-3DE6-9504-95FD-5B8967EA10EA}"/>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6" name="Marcador de pie de página 5">
            <a:extLst>
              <a:ext uri="{FF2B5EF4-FFF2-40B4-BE49-F238E27FC236}">
                <a16:creationId xmlns:a16="http://schemas.microsoft.com/office/drawing/2014/main" id="{58145B93-2A61-1521-F364-80412DFAADC1}"/>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EC0DC4FD-5398-9EEA-6D8D-088438E91D96}"/>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3704416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F04B10-69F5-A1EF-F8BE-188D1F47EE6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6320D6FF-F34C-8964-75DD-DCF6E52E7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E7A88286-5D92-8AFB-BF7B-C2A444F4FE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2D4F4A4-44B7-DB82-03F6-5E281BF78DE9}"/>
              </a:ext>
            </a:extLst>
          </p:cNvPr>
          <p:cNvSpPr>
            <a:spLocks noGrp="1"/>
          </p:cNvSpPr>
          <p:nvPr>
            <p:ph type="dt" sz="half" idx="10"/>
          </p:nvPr>
        </p:nvSpPr>
        <p:spPr/>
        <p:txBody>
          <a:bodyPr/>
          <a:lstStyle/>
          <a:p>
            <a:fld id="{6B18E6A6-B14C-43FE-BE7D-19A6B4ACC8C3}" type="datetimeFigureOut">
              <a:rPr lang="es-PE" smtClean="0"/>
              <a:t>16/11/2023</a:t>
            </a:fld>
            <a:endParaRPr lang="es-PE"/>
          </a:p>
        </p:txBody>
      </p:sp>
      <p:sp>
        <p:nvSpPr>
          <p:cNvPr id="6" name="Marcador de pie de página 5">
            <a:extLst>
              <a:ext uri="{FF2B5EF4-FFF2-40B4-BE49-F238E27FC236}">
                <a16:creationId xmlns:a16="http://schemas.microsoft.com/office/drawing/2014/main" id="{CC72A820-8AF0-BEC6-6494-A7BF658A45D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B4C34099-53C3-39E8-3CFB-C89891DE0D09}"/>
              </a:ext>
            </a:extLst>
          </p:cNvPr>
          <p:cNvSpPr>
            <a:spLocks noGrp="1"/>
          </p:cNvSpPr>
          <p:nvPr>
            <p:ph type="sldNum" sz="quarter" idx="12"/>
          </p:nvPr>
        </p:nvSpPr>
        <p:spPr/>
        <p:txBody>
          <a:bodyPr/>
          <a:lstStyle/>
          <a:p>
            <a:fld id="{8BC01E7D-BBFA-4A1B-9704-37D9A4FC7C10}" type="slidenum">
              <a:rPr lang="es-PE" smtClean="0"/>
              <a:t>‹Nº›</a:t>
            </a:fld>
            <a:endParaRPr lang="es-PE"/>
          </a:p>
        </p:txBody>
      </p:sp>
    </p:spTree>
    <p:extLst>
      <p:ext uri="{BB962C8B-B14F-4D97-AF65-F5344CB8AC3E}">
        <p14:creationId xmlns:p14="http://schemas.microsoft.com/office/powerpoint/2010/main" val="382582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22799ED-03A8-6838-48E0-C429D71102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0B42446-160A-889C-627F-220774C766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82E7C63F-B1B4-14EE-FF74-5B1F5CF1DB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18E6A6-B14C-43FE-BE7D-19A6B4ACC8C3}" type="datetimeFigureOut">
              <a:rPr lang="es-PE" smtClean="0"/>
              <a:t>16/11/2023</a:t>
            </a:fld>
            <a:endParaRPr lang="es-PE"/>
          </a:p>
        </p:txBody>
      </p:sp>
      <p:sp>
        <p:nvSpPr>
          <p:cNvPr id="5" name="Marcador de pie de página 4">
            <a:extLst>
              <a:ext uri="{FF2B5EF4-FFF2-40B4-BE49-F238E27FC236}">
                <a16:creationId xmlns:a16="http://schemas.microsoft.com/office/drawing/2014/main" id="{85466F9D-DCAC-B354-0EE4-3C737E314A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E6A420D3-A592-53F5-17B8-D3FB5710B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01E7D-BBFA-4A1B-9704-37D9A4FC7C10}" type="slidenum">
              <a:rPr lang="es-PE" smtClean="0"/>
              <a:t>‹Nº›</a:t>
            </a:fld>
            <a:endParaRPr lang="es-PE"/>
          </a:p>
        </p:txBody>
      </p:sp>
    </p:spTree>
    <p:extLst>
      <p:ext uri="{BB962C8B-B14F-4D97-AF65-F5344CB8AC3E}">
        <p14:creationId xmlns:p14="http://schemas.microsoft.com/office/powerpoint/2010/main" val="1485284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EE51F4DE-651C-B125-C662-0368CB8A03EC}"/>
              </a:ext>
            </a:extLst>
          </p:cNvPr>
          <p:cNvGrpSpPr/>
          <p:nvPr/>
        </p:nvGrpSpPr>
        <p:grpSpPr>
          <a:xfrm>
            <a:off x="603274" y="1926825"/>
            <a:ext cx="11588726" cy="3004349"/>
            <a:chOff x="603274" y="2114550"/>
            <a:chExt cx="11588726" cy="3004349"/>
          </a:xfrm>
        </p:grpSpPr>
        <p:sp>
          <p:nvSpPr>
            <p:cNvPr id="4" name="Rectángulo 3">
              <a:extLst>
                <a:ext uri="{FF2B5EF4-FFF2-40B4-BE49-F238E27FC236}">
                  <a16:creationId xmlns:a16="http://schemas.microsoft.com/office/drawing/2014/main" id="{899E821E-918B-5495-C56E-FB59AF786EEE}"/>
                </a:ext>
              </a:extLst>
            </p:cNvPr>
            <p:cNvSpPr/>
            <p:nvPr/>
          </p:nvSpPr>
          <p:spPr>
            <a:xfrm>
              <a:off x="6096000" y="2533649"/>
              <a:ext cx="6096000" cy="1790702"/>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8" name="Imagen 7" descr="Un hombre con una camisa blanca&#10;&#10;Descripción generada automáticamente con confianza media">
              <a:extLst>
                <a:ext uri="{FF2B5EF4-FFF2-40B4-BE49-F238E27FC236}">
                  <a16:creationId xmlns:a16="http://schemas.microsoft.com/office/drawing/2014/main" id="{18F5C8F8-B675-1EB4-03B6-525789F511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rcRect b="38938"/>
            <a:stretch/>
          </p:blipFill>
          <p:spPr>
            <a:xfrm>
              <a:off x="8015136" y="2114550"/>
              <a:ext cx="3323424" cy="2628900"/>
            </a:xfrm>
            <a:prstGeom prst="rect">
              <a:avLst/>
            </a:prstGeom>
            <a:effectLst>
              <a:softEdge rad="0"/>
            </a:effectLst>
          </p:spPr>
        </p:pic>
        <p:sp>
          <p:nvSpPr>
            <p:cNvPr id="9" name="Rectángulo: esquinas redondeadas 8">
              <a:extLst>
                <a:ext uri="{FF2B5EF4-FFF2-40B4-BE49-F238E27FC236}">
                  <a16:creationId xmlns:a16="http://schemas.microsoft.com/office/drawing/2014/main" id="{AF736294-77AD-AF6C-93CB-7701747A9115}"/>
                </a:ext>
              </a:extLst>
            </p:cNvPr>
            <p:cNvSpPr/>
            <p:nvPr/>
          </p:nvSpPr>
          <p:spPr>
            <a:xfrm>
              <a:off x="603274" y="2581094"/>
              <a:ext cx="95464" cy="1559869"/>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CuadroTexto 9">
              <a:extLst>
                <a:ext uri="{FF2B5EF4-FFF2-40B4-BE49-F238E27FC236}">
                  <a16:creationId xmlns:a16="http://schemas.microsoft.com/office/drawing/2014/main" id="{CD807FF0-0DF5-2E3E-4627-3926884035D3}"/>
                </a:ext>
              </a:extLst>
            </p:cNvPr>
            <p:cNvSpPr txBox="1"/>
            <p:nvPr/>
          </p:nvSpPr>
          <p:spPr>
            <a:xfrm>
              <a:off x="823823" y="2576781"/>
              <a:ext cx="5147093" cy="1200329"/>
            </a:xfrm>
            <a:prstGeom prst="rect">
              <a:avLst/>
            </a:prstGeom>
            <a:noFill/>
          </p:spPr>
          <p:txBody>
            <a:bodyPr wrap="square" rtlCol="0">
              <a:spAutoFit/>
            </a:bodyPr>
            <a:lstStyle/>
            <a:p>
              <a:r>
                <a:rPr lang="es-ES" sz="2400" b="1" i="0" dirty="0">
                  <a:solidFill>
                    <a:srgbClr val="414141"/>
                  </a:solidFill>
                  <a:effectLst/>
                  <a:latin typeface="Arial" panose="020B0604020202020204" pitchFamily="34" charset="0"/>
                </a:rPr>
                <a:t>La Elección de Cuba en el Consejo de Derechos Humanos de la ONU</a:t>
              </a:r>
              <a:endParaRPr lang="es-PE" sz="2400" b="1" dirty="0">
                <a:solidFill>
                  <a:srgbClr val="414141"/>
                </a:solidFill>
              </a:endParaRPr>
            </a:p>
          </p:txBody>
        </p:sp>
        <p:sp>
          <p:nvSpPr>
            <p:cNvPr id="11" name="CuadroTexto 10">
              <a:extLst>
                <a:ext uri="{FF2B5EF4-FFF2-40B4-BE49-F238E27FC236}">
                  <a16:creationId xmlns:a16="http://schemas.microsoft.com/office/drawing/2014/main" id="{FC987861-2698-0C11-45DB-4DA98E46DBF5}"/>
                </a:ext>
              </a:extLst>
            </p:cNvPr>
            <p:cNvSpPr txBox="1"/>
            <p:nvPr/>
          </p:nvSpPr>
          <p:spPr>
            <a:xfrm>
              <a:off x="823822" y="3771631"/>
              <a:ext cx="3152955" cy="369332"/>
            </a:xfrm>
            <a:prstGeom prst="rect">
              <a:avLst/>
            </a:prstGeom>
            <a:noFill/>
          </p:spPr>
          <p:txBody>
            <a:bodyPr wrap="square" rtlCol="0">
              <a:spAutoFit/>
            </a:bodyPr>
            <a:lstStyle>
              <a:defPPr>
                <a:defRPr lang="es-PE"/>
              </a:defPPr>
              <a:lvl1pPr>
                <a:defRPr sz="2400" b="1" i="0">
                  <a:solidFill>
                    <a:srgbClr val="414141"/>
                  </a:solidFill>
                  <a:effectLst/>
                  <a:latin typeface="Arial" panose="020B0604020202020204" pitchFamily="34" charset="0"/>
                </a:defRPr>
              </a:lvl1pPr>
            </a:lstStyle>
            <a:p>
              <a:r>
                <a:rPr lang="es-ES" sz="1800" dirty="0">
                  <a:solidFill>
                    <a:srgbClr val="00B0F0"/>
                  </a:solidFill>
                </a:rPr>
                <a:t>Twitter Sentiment Analysis</a:t>
              </a:r>
              <a:endParaRPr lang="es-PE" sz="1800" dirty="0">
                <a:solidFill>
                  <a:srgbClr val="00B0F0"/>
                </a:solidFill>
              </a:endParaRPr>
            </a:p>
          </p:txBody>
        </p:sp>
        <p:sp>
          <p:nvSpPr>
            <p:cNvPr id="12" name="CuadroTexto 11">
              <a:extLst>
                <a:ext uri="{FF2B5EF4-FFF2-40B4-BE49-F238E27FC236}">
                  <a16:creationId xmlns:a16="http://schemas.microsoft.com/office/drawing/2014/main" id="{74113848-3595-49FE-6461-FFCC34821D5B}"/>
                </a:ext>
              </a:extLst>
            </p:cNvPr>
            <p:cNvSpPr txBox="1"/>
            <p:nvPr/>
          </p:nvSpPr>
          <p:spPr>
            <a:xfrm>
              <a:off x="8015136" y="4795734"/>
              <a:ext cx="3323424" cy="323165"/>
            </a:xfrm>
            <a:prstGeom prst="rect">
              <a:avLst/>
            </a:prstGeom>
            <a:noFill/>
          </p:spPr>
          <p:txBody>
            <a:bodyPr wrap="square" rtlCol="0">
              <a:spAutoFit/>
            </a:bodyPr>
            <a:lstStyle>
              <a:defPPr>
                <a:defRPr lang="es-PE"/>
              </a:defPPr>
              <a:lvl1pPr>
                <a:defRPr sz="2400" b="1" i="0">
                  <a:solidFill>
                    <a:srgbClr val="414141"/>
                  </a:solidFill>
                  <a:effectLst/>
                  <a:latin typeface="Arial" panose="020B0604020202020204" pitchFamily="34" charset="0"/>
                </a:defRPr>
              </a:lvl1pPr>
            </a:lstStyle>
            <a:p>
              <a:pPr algn="ctr"/>
              <a:r>
                <a:rPr lang="es-ES" sz="1500" dirty="0"/>
                <a:t>Baruch Benjamin Dámazo Gálvez</a:t>
              </a:r>
            </a:p>
          </p:txBody>
        </p:sp>
      </p:grpSp>
      <p:grpSp>
        <p:nvGrpSpPr>
          <p:cNvPr id="18" name="Grupo 17">
            <a:extLst>
              <a:ext uri="{FF2B5EF4-FFF2-40B4-BE49-F238E27FC236}">
                <a16:creationId xmlns:a16="http://schemas.microsoft.com/office/drawing/2014/main" id="{1E4E26A5-B55F-F2C8-3642-AB4102751697}"/>
              </a:ext>
            </a:extLst>
          </p:cNvPr>
          <p:cNvGrpSpPr/>
          <p:nvPr/>
        </p:nvGrpSpPr>
        <p:grpSpPr>
          <a:xfrm>
            <a:off x="728357" y="6320295"/>
            <a:ext cx="10735286" cy="307777"/>
            <a:chOff x="603274" y="6320295"/>
            <a:chExt cx="10735286" cy="307777"/>
          </a:xfrm>
        </p:grpSpPr>
        <p:sp>
          <p:nvSpPr>
            <p:cNvPr id="13" name="CuadroTexto 12">
              <a:extLst>
                <a:ext uri="{FF2B5EF4-FFF2-40B4-BE49-F238E27FC236}">
                  <a16:creationId xmlns:a16="http://schemas.microsoft.com/office/drawing/2014/main" id="{6BA40F99-A70C-152A-8FD7-06ADCBA79847}"/>
                </a:ext>
              </a:extLst>
            </p:cNvPr>
            <p:cNvSpPr txBox="1"/>
            <p:nvPr/>
          </p:nvSpPr>
          <p:spPr>
            <a:xfrm>
              <a:off x="603274" y="6320295"/>
              <a:ext cx="2873171" cy="307777"/>
            </a:xfrm>
            <a:prstGeom prst="rect">
              <a:avLst/>
            </a:prstGeom>
            <a:noFill/>
          </p:spPr>
          <p:txBody>
            <a:bodyPr wrap="square" rtlCol="0">
              <a:spAutoFit/>
            </a:bodyPr>
            <a:lstStyle>
              <a:defPPr>
                <a:defRPr lang="es-PE"/>
              </a:defPPr>
              <a:lvl1pPr>
                <a:defRPr sz="2400" b="1" i="0">
                  <a:solidFill>
                    <a:srgbClr val="414141"/>
                  </a:solidFill>
                  <a:effectLst/>
                  <a:latin typeface="Arial" panose="020B0604020202020204" pitchFamily="34" charset="0"/>
                </a:defRPr>
              </a:lvl1pPr>
            </a:lstStyle>
            <a:p>
              <a:pPr algn="ctr"/>
              <a:r>
                <a:rPr lang="es-ES" sz="1400" dirty="0"/>
                <a:t>Samsung Innovation Campus</a:t>
              </a:r>
            </a:p>
          </p:txBody>
        </p:sp>
        <p:sp>
          <p:nvSpPr>
            <p:cNvPr id="14" name="CuadroTexto 13">
              <a:extLst>
                <a:ext uri="{FF2B5EF4-FFF2-40B4-BE49-F238E27FC236}">
                  <a16:creationId xmlns:a16="http://schemas.microsoft.com/office/drawing/2014/main" id="{4A089624-D844-94BA-18E9-2F9BDE66BE15}"/>
                </a:ext>
              </a:extLst>
            </p:cNvPr>
            <p:cNvSpPr txBox="1"/>
            <p:nvPr/>
          </p:nvSpPr>
          <p:spPr>
            <a:xfrm>
              <a:off x="5141055" y="6320295"/>
              <a:ext cx="1659722" cy="307777"/>
            </a:xfrm>
            <a:prstGeom prst="rect">
              <a:avLst/>
            </a:prstGeom>
            <a:noFill/>
          </p:spPr>
          <p:txBody>
            <a:bodyPr wrap="square" rtlCol="0">
              <a:spAutoFit/>
            </a:bodyPr>
            <a:lstStyle>
              <a:defPPr>
                <a:defRPr lang="es-PE"/>
              </a:defPPr>
              <a:lvl1pPr>
                <a:defRPr sz="2400" b="1" i="0">
                  <a:solidFill>
                    <a:srgbClr val="414141"/>
                  </a:solidFill>
                  <a:effectLst/>
                  <a:latin typeface="Arial" panose="020B0604020202020204" pitchFamily="34" charset="0"/>
                </a:defRPr>
              </a:lvl1pPr>
            </a:lstStyle>
            <a:p>
              <a:pPr algn="ctr"/>
              <a:r>
                <a:rPr lang="es-ES" sz="1400" dirty="0"/>
                <a:t>Crack The Code</a:t>
              </a:r>
            </a:p>
          </p:txBody>
        </p:sp>
        <p:sp>
          <p:nvSpPr>
            <p:cNvPr id="15" name="CuadroTexto 14">
              <a:extLst>
                <a:ext uri="{FF2B5EF4-FFF2-40B4-BE49-F238E27FC236}">
                  <a16:creationId xmlns:a16="http://schemas.microsoft.com/office/drawing/2014/main" id="{C77F1F00-3562-EB6D-4C02-FB7A71A0D095}"/>
                </a:ext>
              </a:extLst>
            </p:cNvPr>
            <p:cNvSpPr txBox="1"/>
            <p:nvPr/>
          </p:nvSpPr>
          <p:spPr>
            <a:xfrm>
              <a:off x="8015136" y="6320295"/>
              <a:ext cx="3323424" cy="307777"/>
            </a:xfrm>
            <a:prstGeom prst="rect">
              <a:avLst/>
            </a:prstGeom>
            <a:noFill/>
          </p:spPr>
          <p:txBody>
            <a:bodyPr wrap="square" rtlCol="0">
              <a:spAutoFit/>
            </a:bodyPr>
            <a:lstStyle>
              <a:defPPr>
                <a:defRPr lang="es-PE"/>
              </a:defPPr>
              <a:lvl1pPr>
                <a:defRPr sz="2400" b="1" i="0">
                  <a:solidFill>
                    <a:srgbClr val="414141"/>
                  </a:solidFill>
                  <a:effectLst/>
                  <a:latin typeface="Arial" panose="020B0604020202020204" pitchFamily="34" charset="0"/>
                </a:defRPr>
              </a:lvl1pPr>
            </a:lstStyle>
            <a:p>
              <a:pPr algn="ctr"/>
              <a:r>
                <a:rPr lang="es-ES" sz="1400" dirty="0"/>
                <a:t>Universidad Tecnológica Del Perú</a:t>
              </a:r>
            </a:p>
          </p:txBody>
        </p:sp>
      </p:grpSp>
    </p:spTree>
    <p:extLst>
      <p:ext uri="{BB962C8B-B14F-4D97-AF65-F5344CB8AC3E}">
        <p14:creationId xmlns:p14="http://schemas.microsoft.com/office/powerpoint/2010/main" val="3717253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esquinas redondeadas 7">
            <a:extLst>
              <a:ext uri="{FF2B5EF4-FFF2-40B4-BE49-F238E27FC236}">
                <a16:creationId xmlns:a16="http://schemas.microsoft.com/office/drawing/2014/main" id="{22912DD3-4E83-0380-972A-068DEBE6D45A}"/>
              </a:ext>
            </a:extLst>
          </p:cNvPr>
          <p:cNvSpPr/>
          <p:nvPr/>
        </p:nvSpPr>
        <p:spPr>
          <a:xfrm>
            <a:off x="7621878" y="1543482"/>
            <a:ext cx="3812778" cy="4486625"/>
          </a:xfrm>
          <a:prstGeom prst="roundRect">
            <a:avLst>
              <a:gd name="adj" fmla="val 5425"/>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4" name="Grupo 13">
            <a:extLst>
              <a:ext uri="{FF2B5EF4-FFF2-40B4-BE49-F238E27FC236}">
                <a16:creationId xmlns:a16="http://schemas.microsoft.com/office/drawing/2014/main" id="{597E2AA2-83BB-24E9-7096-4B7969861CCA}"/>
              </a:ext>
            </a:extLst>
          </p:cNvPr>
          <p:cNvGrpSpPr/>
          <p:nvPr/>
        </p:nvGrpSpPr>
        <p:grpSpPr>
          <a:xfrm>
            <a:off x="509480" y="2055542"/>
            <a:ext cx="6281845" cy="2746916"/>
            <a:chOff x="633305" y="2040644"/>
            <a:chExt cx="6281845" cy="2746916"/>
          </a:xfrm>
        </p:grpSpPr>
        <p:grpSp>
          <p:nvGrpSpPr>
            <p:cNvPr id="9" name="Grupo 8">
              <a:extLst>
                <a:ext uri="{FF2B5EF4-FFF2-40B4-BE49-F238E27FC236}">
                  <a16:creationId xmlns:a16="http://schemas.microsoft.com/office/drawing/2014/main" id="{8AA371BD-C034-4AE3-6530-45A83B652D93}"/>
                </a:ext>
              </a:extLst>
            </p:cNvPr>
            <p:cNvGrpSpPr/>
            <p:nvPr/>
          </p:nvGrpSpPr>
          <p:grpSpPr>
            <a:xfrm>
              <a:off x="633305" y="2040644"/>
              <a:ext cx="4981789" cy="523220"/>
              <a:chOff x="1345146" y="1066926"/>
              <a:chExt cx="4981789" cy="523220"/>
            </a:xfrm>
          </p:grpSpPr>
          <p:sp>
            <p:nvSpPr>
              <p:cNvPr id="4" name="Rectángulo: esquinas redondeadas 3">
                <a:extLst>
                  <a:ext uri="{FF2B5EF4-FFF2-40B4-BE49-F238E27FC236}">
                    <a16:creationId xmlns:a16="http://schemas.microsoft.com/office/drawing/2014/main" id="{BA5B2969-34E0-344B-F59D-4D57CFFD17C9}"/>
                  </a:ext>
                </a:extLst>
              </p:cNvPr>
              <p:cNvSpPr/>
              <p:nvPr/>
            </p:nvSpPr>
            <p:spPr>
              <a:xfrm>
                <a:off x="1345146" y="1097352"/>
                <a:ext cx="95464" cy="462368"/>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5" name="CuadroTexto 4">
                <a:extLst>
                  <a:ext uri="{FF2B5EF4-FFF2-40B4-BE49-F238E27FC236}">
                    <a16:creationId xmlns:a16="http://schemas.microsoft.com/office/drawing/2014/main" id="{D3E99DEF-D9DB-EBEA-D3AB-A3309B75DE76}"/>
                  </a:ext>
                </a:extLst>
              </p:cNvPr>
              <p:cNvSpPr txBox="1"/>
              <p:nvPr/>
            </p:nvSpPr>
            <p:spPr>
              <a:xfrm>
                <a:off x="1593010" y="1066926"/>
                <a:ext cx="4733925" cy="523220"/>
              </a:xfrm>
              <a:prstGeom prst="rect">
                <a:avLst/>
              </a:prstGeom>
              <a:noFill/>
            </p:spPr>
            <p:txBody>
              <a:bodyPr wrap="square" rtlCol="0">
                <a:spAutoFit/>
              </a:bodyPr>
              <a:lstStyle/>
              <a:p>
                <a:r>
                  <a:rPr lang="es-PE" sz="2800" b="1" dirty="0">
                    <a:solidFill>
                      <a:srgbClr val="414141"/>
                    </a:solidFill>
                  </a:rPr>
                  <a:t>Descripción de la problemática</a:t>
                </a:r>
              </a:p>
            </p:txBody>
          </p:sp>
        </p:grpSp>
        <p:sp>
          <p:nvSpPr>
            <p:cNvPr id="13" name="CuadroTexto 12">
              <a:extLst>
                <a:ext uri="{FF2B5EF4-FFF2-40B4-BE49-F238E27FC236}">
                  <a16:creationId xmlns:a16="http://schemas.microsoft.com/office/drawing/2014/main" id="{CF5370A7-B46E-C91C-5065-7EC46607FC11}"/>
                </a:ext>
              </a:extLst>
            </p:cNvPr>
            <p:cNvSpPr txBox="1"/>
            <p:nvPr/>
          </p:nvSpPr>
          <p:spPr>
            <a:xfrm>
              <a:off x="633305" y="2756235"/>
              <a:ext cx="6281845" cy="2031325"/>
            </a:xfrm>
            <a:prstGeom prst="rect">
              <a:avLst/>
            </a:prstGeom>
            <a:noFill/>
          </p:spPr>
          <p:txBody>
            <a:bodyPr wrap="square" rtlCol="0">
              <a:spAutoFit/>
            </a:bodyPr>
            <a:lstStyle/>
            <a:p>
              <a:pPr algn="just"/>
              <a:r>
                <a:rPr lang="es-ES" b="0" i="0" dirty="0">
                  <a:solidFill>
                    <a:srgbClr val="414141"/>
                  </a:solidFill>
                  <a:effectLst/>
                  <a:latin typeface="Söhne"/>
                </a:rPr>
                <a:t>La elección de Cuba en el Consejo de Derechos Humanos de la ONU es problemática debido a su historial de violaciones. Esto insulta a las víctimas de la represión cubana y socava la credibilidad de la ONU en la promoción de los derechos humanos. Es crucial que la comunidad internacional rechace esta decisión y exija a Cuba la liberación de presos políticos y el respeto a los derechos fundamentales de su pueblo</a:t>
              </a:r>
              <a:endParaRPr lang="es-ES" b="0" i="0" dirty="0">
                <a:solidFill>
                  <a:srgbClr val="414141"/>
                </a:solidFill>
                <a:effectLst/>
                <a:latin typeface="-apple-system"/>
              </a:endParaRPr>
            </a:p>
          </p:txBody>
        </p:sp>
      </p:grpSp>
    </p:spTree>
    <p:extLst>
      <p:ext uri="{BB962C8B-B14F-4D97-AF65-F5344CB8AC3E}">
        <p14:creationId xmlns:p14="http://schemas.microsoft.com/office/powerpoint/2010/main" val="3787760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D561B302-B2CE-9B39-3B17-AF5059DB7874}"/>
              </a:ext>
            </a:extLst>
          </p:cNvPr>
          <p:cNvGrpSpPr/>
          <p:nvPr/>
        </p:nvGrpSpPr>
        <p:grpSpPr>
          <a:xfrm>
            <a:off x="587306" y="2491971"/>
            <a:ext cx="11017387" cy="1874058"/>
            <a:chOff x="671404" y="1277943"/>
            <a:chExt cx="11017387" cy="1874058"/>
          </a:xfrm>
        </p:grpSpPr>
        <p:grpSp>
          <p:nvGrpSpPr>
            <p:cNvPr id="9" name="Grupo 8">
              <a:extLst>
                <a:ext uri="{FF2B5EF4-FFF2-40B4-BE49-F238E27FC236}">
                  <a16:creationId xmlns:a16="http://schemas.microsoft.com/office/drawing/2014/main" id="{8AA371BD-C034-4AE3-6530-45A83B652D93}"/>
                </a:ext>
              </a:extLst>
            </p:cNvPr>
            <p:cNvGrpSpPr/>
            <p:nvPr/>
          </p:nvGrpSpPr>
          <p:grpSpPr>
            <a:xfrm>
              <a:off x="671405" y="1277943"/>
              <a:ext cx="4981789" cy="523220"/>
              <a:chOff x="1345146" y="1066926"/>
              <a:chExt cx="4981789" cy="523220"/>
            </a:xfrm>
          </p:grpSpPr>
          <p:sp>
            <p:nvSpPr>
              <p:cNvPr id="4" name="Rectángulo: esquinas redondeadas 3">
                <a:extLst>
                  <a:ext uri="{FF2B5EF4-FFF2-40B4-BE49-F238E27FC236}">
                    <a16:creationId xmlns:a16="http://schemas.microsoft.com/office/drawing/2014/main" id="{BA5B2969-34E0-344B-F59D-4D57CFFD17C9}"/>
                  </a:ext>
                </a:extLst>
              </p:cNvPr>
              <p:cNvSpPr/>
              <p:nvPr/>
            </p:nvSpPr>
            <p:spPr>
              <a:xfrm>
                <a:off x="1345146" y="1097352"/>
                <a:ext cx="95464" cy="462368"/>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5" name="CuadroTexto 4">
                <a:extLst>
                  <a:ext uri="{FF2B5EF4-FFF2-40B4-BE49-F238E27FC236}">
                    <a16:creationId xmlns:a16="http://schemas.microsoft.com/office/drawing/2014/main" id="{D3E99DEF-D9DB-EBEA-D3AB-A3309B75DE76}"/>
                  </a:ext>
                </a:extLst>
              </p:cNvPr>
              <p:cNvSpPr txBox="1"/>
              <p:nvPr/>
            </p:nvSpPr>
            <p:spPr>
              <a:xfrm>
                <a:off x="1593010" y="1066926"/>
                <a:ext cx="4733925" cy="523220"/>
              </a:xfrm>
              <a:prstGeom prst="rect">
                <a:avLst/>
              </a:prstGeom>
              <a:noFill/>
            </p:spPr>
            <p:txBody>
              <a:bodyPr wrap="square" rtlCol="0">
                <a:spAutoFit/>
              </a:bodyPr>
              <a:lstStyle/>
              <a:p>
                <a:r>
                  <a:rPr lang="es-PE" sz="2800" b="1" dirty="0">
                    <a:solidFill>
                      <a:srgbClr val="414141"/>
                    </a:solidFill>
                  </a:rPr>
                  <a:t>Objetivo general del proyecto</a:t>
                </a:r>
              </a:p>
            </p:txBody>
          </p:sp>
        </p:grpSp>
        <p:sp>
          <p:nvSpPr>
            <p:cNvPr id="6" name="CuadroTexto 5">
              <a:extLst>
                <a:ext uri="{FF2B5EF4-FFF2-40B4-BE49-F238E27FC236}">
                  <a16:creationId xmlns:a16="http://schemas.microsoft.com/office/drawing/2014/main" id="{52BCCB5B-C4AF-F177-85F8-EDAF1AE24D21}"/>
                </a:ext>
              </a:extLst>
            </p:cNvPr>
            <p:cNvSpPr txBox="1"/>
            <p:nvPr/>
          </p:nvSpPr>
          <p:spPr>
            <a:xfrm>
              <a:off x="671404" y="1951672"/>
              <a:ext cx="11017387" cy="1200329"/>
            </a:xfrm>
            <a:prstGeom prst="rect">
              <a:avLst/>
            </a:prstGeom>
            <a:noFill/>
          </p:spPr>
          <p:txBody>
            <a:bodyPr wrap="square" rtlCol="0">
              <a:spAutoFit/>
            </a:bodyPr>
            <a:lstStyle/>
            <a:p>
              <a:pPr algn="just"/>
              <a:r>
                <a:rPr lang="es-ES" b="0" i="0" dirty="0">
                  <a:solidFill>
                    <a:srgbClr val="1F2328"/>
                  </a:solidFill>
                  <a:effectLst/>
                  <a:latin typeface="-apple-system"/>
                </a:rPr>
                <a:t>Analizar el sentimiento expresado en los mensajes de Twitter relacionados con la elección de la dictadura cubana como miembro del Consejo de Derechos Humanos de la ONU. Además, de proporcionar insights sobre la percepción pública, identificar patrones de sentimiento y evaluar el desempeño de modelos de análisis de sentimiento, contribuyendo a una comprensión más profunda de las opiniones en torno a este controvertido evento.</a:t>
              </a:r>
            </a:p>
          </p:txBody>
        </p:sp>
      </p:grpSp>
    </p:spTree>
    <p:extLst>
      <p:ext uri="{BB962C8B-B14F-4D97-AF65-F5344CB8AC3E}">
        <p14:creationId xmlns:p14="http://schemas.microsoft.com/office/powerpoint/2010/main" val="347496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8AA371BD-C034-4AE3-6530-45A83B652D93}"/>
              </a:ext>
            </a:extLst>
          </p:cNvPr>
          <p:cNvGrpSpPr/>
          <p:nvPr/>
        </p:nvGrpSpPr>
        <p:grpSpPr>
          <a:xfrm>
            <a:off x="671405" y="432555"/>
            <a:ext cx="4981789" cy="523220"/>
            <a:chOff x="1345146" y="1066926"/>
            <a:chExt cx="4981789" cy="523220"/>
          </a:xfrm>
        </p:grpSpPr>
        <p:sp>
          <p:nvSpPr>
            <p:cNvPr id="4" name="Rectángulo: esquinas redondeadas 3">
              <a:extLst>
                <a:ext uri="{FF2B5EF4-FFF2-40B4-BE49-F238E27FC236}">
                  <a16:creationId xmlns:a16="http://schemas.microsoft.com/office/drawing/2014/main" id="{BA5B2969-34E0-344B-F59D-4D57CFFD17C9}"/>
                </a:ext>
              </a:extLst>
            </p:cNvPr>
            <p:cNvSpPr/>
            <p:nvPr/>
          </p:nvSpPr>
          <p:spPr>
            <a:xfrm>
              <a:off x="1345146" y="1097352"/>
              <a:ext cx="95464" cy="462368"/>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5" name="CuadroTexto 4">
              <a:extLst>
                <a:ext uri="{FF2B5EF4-FFF2-40B4-BE49-F238E27FC236}">
                  <a16:creationId xmlns:a16="http://schemas.microsoft.com/office/drawing/2014/main" id="{D3E99DEF-D9DB-EBEA-D3AB-A3309B75DE76}"/>
                </a:ext>
              </a:extLst>
            </p:cNvPr>
            <p:cNvSpPr txBox="1"/>
            <p:nvPr/>
          </p:nvSpPr>
          <p:spPr>
            <a:xfrm>
              <a:off x="1593010" y="1066926"/>
              <a:ext cx="4733925" cy="523220"/>
            </a:xfrm>
            <a:prstGeom prst="rect">
              <a:avLst/>
            </a:prstGeom>
            <a:noFill/>
          </p:spPr>
          <p:txBody>
            <a:bodyPr wrap="square" rtlCol="0">
              <a:spAutoFit/>
            </a:bodyPr>
            <a:lstStyle/>
            <a:p>
              <a:r>
                <a:rPr lang="es-PE" sz="2800" b="1" dirty="0">
                  <a:solidFill>
                    <a:srgbClr val="414141"/>
                  </a:solidFill>
                </a:rPr>
                <a:t>Tecnologías utilizadas</a:t>
              </a:r>
            </a:p>
          </p:txBody>
        </p:sp>
      </p:grpSp>
      <p:grpSp>
        <p:nvGrpSpPr>
          <p:cNvPr id="7" name="Grupo 6">
            <a:extLst>
              <a:ext uri="{FF2B5EF4-FFF2-40B4-BE49-F238E27FC236}">
                <a16:creationId xmlns:a16="http://schemas.microsoft.com/office/drawing/2014/main" id="{2D988054-8E11-FAA5-ED59-BF735EFD4B32}"/>
              </a:ext>
            </a:extLst>
          </p:cNvPr>
          <p:cNvGrpSpPr/>
          <p:nvPr/>
        </p:nvGrpSpPr>
        <p:grpSpPr>
          <a:xfrm>
            <a:off x="671405" y="1465897"/>
            <a:ext cx="4605338" cy="1409105"/>
            <a:chOff x="671404" y="1971675"/>
            <a:chExt cx="4605338" cy="1409105"/>
          </a:xfrm>
        </p:grpSpPr>
        <p:sp>
          <p:nvSpPr>
            <p:cNvPr id="3" name="CuadroTexto 2">
              <a:extLst>
                <a:ext uri="{FF2B5EF4-FFF2-40B4-BE49-F238E27FC236}">
                  <a16:creationId xmlns:a16="http://schemas.microsoft.com/office/drawing/2014/main" id="{76AAB737-E0D9-6F62-5DB3-F3D052CE1E87}"/>
                </a:ext>
              </a:extLst>
            </p:cNvPr>
            <p:cNvSpPr txBox="1"/>
            <p:nvPr/>
          </p:nvSpPr>
          <p:spPr>
            <a:xfrm>
              <a:off x="671404" y="1971675"/>
              <a:ext cx="2852845" cy="369332"/>
            </a:xfrm>
            <a:prstGeom prst="rect">
              <a:avLst/>
            </a:prstGeom>
            <a:noFill/>
          </p:spPr>
          <p:txBody>
            <a:bodyPr wrap="square" rtlCol="0">
              <a:spAutoFit/>
            </a:bodyPr>
            <a:lstStyle/>
            <a:p>
              <a:r>
                <a:rPr lang="es-PE" b="1" dirty="0">
                  <a:solidFill>
                    <a:srgbClr val="414141"/>
                  </a:solidFill>
                  <a:latin typeface="Arial" panose="020B0604020202020204" pitchFamily="34" charset="0"/>
                  <a:cs typeface="Arial" panose="020B0604020202020204" pitchFamily="34" charset="0"/>
                </a:rPr>
                <a:t>1. Google Colaboratory</a:t>
              </a:r>
            </a:p>
          </p:txBody>
        </p:sp>
        <p:sp>
          <p:nvSpPr>
            <p:cNvPr id="6" name="CuadroTexto 5">
              <a:extLst>
                <a:ext uri="{FF2B5EF4-FFF2-40B4-BE49-F238E27FC236}">
                  <a16:creationId xmlns:a16="http://schemas.microsoft.com/office/drawing/2014/main" id="{52BCCB5B-C4AF-F177-85F8-EDAF1AE24D21}"/>
                </a:ext>
              </a:extLst>
            </p:cNvPr>
            <p:cNvSpPr txBox="1"/>
            <p:nvPr/>
          </p:nvSpPr>
          <p:spPr>
            <a:xfrm>
              <a:off x="671404" y="2457450"/>
              <a:ext cx="4605338" cy="923330"/>
            </a:xfrm>
            <a:prstGeom prst="rect">
              <a:avLst/>
            </a:prstGeom>
            <a:noFill/>
          </p:spPr>
          <p:txBody>
            <a:bodyPr wrap="square" rtlCol="0">
              <a:spAutoFit/>
            </a:bodyPr>
            <a:lstStyle/>
            <a:p>
              <a:pPr algn="just">
                <a:buFont typeface="Arial" panose="020B0604020202020204" pitchFamily="34" charset="0"/>
                <a:buChar char="•"/>
              </a:pPr>
              <a:r>
                <a:rPr lang="es-ES" b="0" i="0" dirty="0">
                  <a:solidFill>
                    <a:srgbClr val="1F2328"/>
                  </a:solidFill>
                  <a:effectLst/>
                  <a:latin typeface="-apple-system"/>
                </a:rPr>
                <a:t> Es una plataforma de computación en la nube gratuita que permite a los usuarios crear y ejecutar código de Python en un entorno web.</a:t>
              </a:r>
            </a:p>
          </p:txBody>
        </p:sp>
      </p:grpSp>
      <p:grpSp>
        <p:nvGrpSpPr>
          <p:cNvPr id="2" name="Grupo 1">
            <a:extLst>
              <a:ext uri="{FF2B5EF4-FFF2-40B4-BE49-F238E27FC236}">
                <a16:creationId xmlns:a16="http://schemas.microsoft.com/office/drawing/2014/main" id="{8256A700-6FAE-839B-4E0E-7D4AC977242A}"/>
              </a:ext>
            </a:extLst>
          </p:cNvPr>
          <p:cNvGrpSpPr/>
          <p:nvPr/>
        </p:nvGrpSpPr>
        <p:grpSpPr>
          <a:xfrm>
            <a:off x="671405" y="2991445"/>
            <a:ext cx="4605338" cy="1409105"/>
            <a:chOff x="671404" y="1971675"/>
            <a:chExt cx="4605338" cy="1409105"/>
          </a:xfrm>
        </p:grpSpPr>
        <p:sp>
          <p:nvSpPr>
            <p:cNvPr id="8" name="CuadroTexto 7">
              <a:extLst>
                <a:ext uri="{FF2B5EF4-FFF2-40B4-BE49-F238E27FC236}">
                  <a16:creationId xmlns:a16="http://schemas.microsoft.com/office/drawing/2014/main" id="{AA708EB1-D6D4-D74D-05FF-F1230E9FA7CF}"/>
                </a:ext>
              </a:extLst>
            </p:cNvPr>
            <p:cNvSpPr txBox="1"/>
            <p:nvPr/>
          </p:nvSpPr>
          <p:spPr>
            <a:xfrm>
              <a:off x="671404" y="1971675"/>
              <a:ext cx="2852845" cy="369332"/>
            </a:xfrm>
            <a:prstGeom prst="rect">
              <a:avLst/>
            </a:prstGeom>
            <a:noFill/>
          </p:spPr>
          <p:txBody>
            <a:bodyPr wrap="square" rtlCol="0">
              <a:spAutoFit/>
            </a:bodyPr>
            <a:lstStyle/>
            <a:p>
              <a:r>
                <a:rPr lang="es-PE" b="1" dirty="0">
                  <a:solidFill>
                    <a:srgbClr val="414141"/>
                  </a:solidFill>
                  <a:latin typeface="Arial" panose="020B0604020202020204" pitchFamily="34" charset="0"/>
                  <a:cs typeface="Arial" panose="020B0604020202020204" pitchFamily="34" charset="0"/>
                </a:rPr>
                <a:t>2. Octoparse 8</a:t>
              </a:r>
            </a:p>
          </p:txBody>
        </p:sp>
        <p:sp>
          <p:nvSpPr>
            <p:cNvPr id="10" name="CuadroTexto 9">
              <a:extLst>
                <a:ext uri="{FF2B5EF4-FFF2-40B4-BE49-F238E27FC236}">
                  <a16:creationId xmlns:a16="http://schemas.microsoft.com/office/drawing/2014/main" id="{C9D1A7FC-E1DA-7E6C-67D1-89B15DE50294}"/>
                </a:ext>
              </a:extLst>
            </p:cNvPr>
            <p:cNvSpPr txBox="1"/>
            <p:nvPr/>
          </p:nvSpPr>
          <p:spPr>
            <a:xfrm>
              <a:off x="671404" y="2457450"/>
              <a:ext cx="4605338" cy="923330"/>
            </a:xfrm>
            <a:prstGeom prst="rect">
              <a:avLst/>
            </a:prstGeom>
            <a:noFill/>
          </p:spPr>
          <p:txBody>
            <a:bodyPr wrap="square" rtlCol="0">
              <a:spAutoFit/>
            </a:bodyPr>
            <a:lstStyle/>
            <a:p>
              <a:pPr algn="just">
                <a:buFont typeface="Arial" panose="020B0604020202020204" pitchFamily="34" charset="0"/>
                <a:buChar char="•"/>
              </a:pPr>
              <a:r>
                <a:rPr lang="es-ES" b="0" i="0" dirty="0">
                  <a:solidFill>
                    <a:srgbClr val="1F2328"/>
                  </a:solidFill>
                  <a:effectLst/>
                  <a:latin typeface="-apple-system"/>
                </a:rPr>
                <a:t> Es una herramienta web scraper. Permite a los usuarios extraer datos de Twitter de forma rápida y sencilla.</a:t>
              </a:r>
            </a:p>
          </p:txBody>
        </p:sp>
      </p:grpSp>
      <p:grpSp>
        <p:nvGrpSpPr>
          <p:cNvPr id="20" name="Grupo 19">
            <a:extLst>
              <a:ext uri="{FF2B5EF4-FFF2-40B4-BE49-F238E27FC236}">
                <a16:creationId xmlns:a16="http://schemas.microsoft.com/office/drawing/2014/main" id="{98F70B5D-B14C-2DCC-0D5E-682A434DFAEF}"/>
              </a:ext>
            </a:extLst>
          </p:cNvPr>
          <p:cNvGrpSpPr/>
          <p:nvPr/>
        </p:nvGrpSpPr>
        <p:grpSpPr>
          <a:xfrm>
            <a:off x="671405" y="4516993"/>
            <a:ext cx="4605338" cy="1409105"/>
            <a:chOff x="671404" y="1971675"/>
            <a:chExt cx="4605338" cy="1409105"/>
          </a:xfrm>
        </p:grpSpPr>
        <p:sp>
          <p:nvSpPr>
            <p:cNvPr id="21" name="CuadroTexto 20">
              <a:extLst>
                <a:ext uri="{FF2B5EF4-FFF2-40B4-BE49-F238E27FC236}">
                  <a16:creationId xmlns:a16="http://schemas.microsoft.com/office/drawing/2014/main" id="{7480DF5F-DAC5-E752-C637-5F4047757934}"/>
                </a:ext>
              </a:extLst>
            </p:cNvPr>
            <p:cNvSpPr txBox="1"/>
            <p:nvPr/>
          </p:nvSpPr>
          <p:spPr>
            <a:xfrm>
              <a:off x="671404" y="1971675"/>
              <a:ext cx="2852845" cy="369332"/>
            </a:xfrm>
            <a:prstGeom prst="rect">
              <a:avLst/>
            </a:prstGeom>
            <a:noFill/>
          </p:spPr>
          <p:txBody>
            <a:bodyPr wrap="square" rtlCol="0">
              <a:spAutoFit/>
            </a:bodyPr>
            <a:lstStyle/>
            <a:p>
              <a:r>
                <a:rPr lang="es-PE" b="1" dirty="0">
                  <a:solidFill>
                    <a:srgbClr val="414141"/>
                  </a:solidFill>
                  <a:latin typeface="Arial" panose="020B0604020202020204" pitchFamily="34" charset="0"/>
                  <a:cs typeface="Arial" panose="020B0604020202020204" pitchFamily="34" charset="0"/>
                </a:rPr>
                <a:t>3. Twitter</a:t>
              </a:r>
            </a:p>
          </p:txBody>
        </p:sp>
        <p:sp>
          <p:nvSpPr>
            <p:cNvPr id="22" name="CuadroTexto 21">
              <a:extLst>
                <a:ext uri="{FF2B5EF4-FFF2-40B4-BE49-F238E27FC236}">
                  <a16:creationId xmlns:a16="http://schemas.microsoft.com/office/drawing/2014/main" id="{0FC02ACC-9459-2362-72CE-912C98F30B70}"/>
                </a:ext>
              </a:extLst>
            </p:cNvPr>
            <p:cNvSpPr txBox="1"/>
            <p:nvPr/>
          </p:nvSpPr>
          <p:spPr>
            <a:xfrm>
              <a:off x="671404" y="2457450"/>
              <a:ext cx="4605338" cy="923330"/>
            </a:xfrm>
            <a:prstGeom prst="rect">
              <a:avLst/>
            </a:prstGeom>
            <a:noFill/>
          </p:spPr>
          <p:txBody>
            <a:bodyPr wrap="square" rtlCol="0">
              <a:spAutoFit/>
            </a:bodyPr>
            <a:lstStyle/>
            <a:p>
              <a:pPr algn="just">
                <a:buFont typeface="Arial" panose="020B0604020202020204" pitchFamily="34" charset="0"/>
                <a:buChar char="•"/>
              </a:pPr>
              <a:r>
                <a:rPr lang="es-ES" b="0" i="0" dirty="0">
                  <a:solidFill>
                    <a:srgbClr val="1F2328"/>
                  </a:solidFill>
                  <a:effectLst/>
                  <a:latin typeface="-apple-system"/>
                </a:rPr>
                <a:t> Es una red social en la que los usuarios pueden publicar mensajes de texto cortos, conocidos como "tweets".</a:t>
              </a:r>
            </a:p>
          </p:txBody>
        </p:sp>
      </p:grpSp>
      <p:grpSp>
        <p:nvGrpSpPr>
          <p:cNvPr id="23" name="Grupo 22">
            <a:extLst>
              <a:ext uri="{FF2B5EF4-FFF2-40B4-BE49-F238E27FC236}">
                <a16:creationId xmlns:a16="http://schemas.microsoft.com/office/drawing/2014/main" id="{1C238DB1-D349-2F29-74C5-08020FE18AF9}"/>
              </a:ext>
            </a:extLst>
          </p:cNvPr>
          <p:cNvGrpSpPr/>
          <p:nvPr/>
        </p:nvGrpSpPr>
        <p:grpSpPr>
          <a:xfrm>
            <a:off x="6915257" y="1465897"/>
            <a:ext cx="4605338" cy="1409105"/>
            <a:chOff x="671404" y="1971675"/>
            <a:chExt cx="4605338" cy="1409105"/>
          </a:xfrm>
        </p:grpSpPr>
        <p:sp>
          <p:nvSpPr>
            <p:cNvPr id="24" name="CuadroTexto 23">
              <a:extLst>
                <a:ext uri="{FF2B5EF4-FFF2-40B4-BE49-F238E27FC236}">
                  <a16:creationId xmlns:a16="http://schemas.microsoft.com/office/drawing/2014/main" id="{0305D673-BE9D-075D-B2FD-233FBEFDD2B4}"/>
                </a:ext>
              </a:extLst>
            </p:cNvPr>
            <p:cNvSpPr txBox="1"/>
            <p:nvPr/>
          </p:nvSpPr>
          <p:spPr>
            <a:xfrm>
              <a:off x="671404" y="1971675"/>
              <a:ext cx="2852845" cy="369332"/>
            </a:xfrm>
            <a:prstGeom prst="rect">
              <a:avLst/>
            </a:prstGeom>
            <a:noFill/>
          </p:spPr>
          <p:txBody>
            <a:bodyPr wrap="square" rtlCol="0">
              <a:spAutoFit/>
            </a:bodyPr>
            <a:lstStyle/>
            <a:p>
              <a:r>
                <a:rPr lang="es-PE" b="1" dirty="0">
                  <a:solidFill>
                    <a:srgbClr val="414141"/>
                  </a:solidFill>
                  <a:latin typeface="Arial" panose="020B0604020202020204" pitchFamily="34" charset="0"/>
                  <a:cs typeface="Arial" panose="020B0604020202020204" pitchFamily="34" charset="0"/>
                </a:rPr>
                <a:t>4. Python</a:t>
              </a:r>
            </a:p>
          </p:txBody>
        </p:sp>
        <p:sp>
          <p:nvSpPr>
            <p:cNvPr id="25" name="CuadroTexto 24">
              <a:extLst>
                <a:ext uri="{FF2B5EF4-FFF2-40B4-BE49-F238E27FC236}">
                  <a16:creationId xmlns:a16="http://schemas.microsoft.com/office/drawing/2014/main" id="{16B2BDDD-44FE-3D33-9F2C-574DCEFD8384}"/>
                </a:ext>
              </a:extLst>
            </p:cNvPr>
            <p:cNvSpPr txBox="1"/>
            <p:nvPr/>
          </p:nvSpPr>
          <p:spPr>
            <a:xfrm>
              <a:off x="671404" y="2457450"/>
              <a:ext cx="4605338" cy="923330"/>
            </a:xfrm>
            <a:prstGeom prst="rect">
              <a:avLst/>
            </a:prstGeom>
            <a:noFill/>
          </p:spPr>
          <p:txBody>
            <a:bodyPr wrap="square" rtlCol="0">
              <a:spAutoFit/>
            </a:bodyPr>
            <a:lstStyle/>
            <a:p>
              <a:pPr algn="l">
                <a:buFont typeface="Arial" panose="020B0604020202020204" pitchFamily="34" charset="0"/>
                <a:buChar char="•"/>
              </a:pPr>
              <a:r>
                <a:rPr lang="es-ES" b="0" i="0" dirty="0">
                  <a:solidFill>
                    <a:srgbClr val="1F2328"/>
                  </a:solidFill>
                  <a:effectLst/>
                  <a:latin typeface="-apple-system"/>
                </a:rPr>
                <a:t> Python es un lenguaje de programación de propósito general que es muy popular para el análisis de datos.</a:t>
              </a:r>
            </a:p>
          </p:txBody>
        </p:sp>
      </p:grpSp>
      <p:grpSp>
        <p:nvGrpSpPr>
          <p:cNvPr id="26" name="Grupo 25">
            <a:extLst>
              <a:ext uri="{FF2B5EF4-FFF2-40B4-BE49-F238E27FC236}">
                <a16:creationId xmlns:a16="http://schemas.microsoft.com/office/drawing/2014/main" id="{FA999B40-2E01-AB17-EBF8-619485C30377}"/>
              </a:ext>
            </a:extLst>
          </p:cNvPr>
          <p:cNvGrpSpPr/>
          <p:nvPr/>
        </p:nvGrpSpPr>
        <p:grpSpPr>
          <a:xfrm>
            <a:off x="6915257" y="2993588"/>
            <a:ext cx="4605338" cy="1409105"/>
            <a:chOff x="671404" y="1971675"/>
            <a:chExt cx="4605338" cy="1409105"/>
          </a:xfrm>
        </p:grpSpPr>
        <p:sp>
          <p:nvSpPr>
            <p:cNvPr id="27" name="CuadroTexto 26">
              <a:extLst>
                <a:ext uri="{FF2B5EF4-FFF2-40B4-BE49-F238E27FC236}">
                  <a16:creationId xmlns:a16="http://schemas.microsoft.com/office/drawing/2014/main" id="{0E01EDB1-52EB-5699-19BE-D1BD78874014}"/>
                </a:ext>
              </a:extLst>
            </p:cNvPr>
            <p:cNvSpPr txBox="1"/>
            <p:nvPr/>
          </p:nvSpPr>
          <p:spPr>
            <a:xfrm>
              <a:off x="671404" y="1971675"/>
              <a:ext cx="2852845" cy="369332"/>
            </a:xfrm>
            <a:prstGeom prst="rect">
              <a:avLst/>
            </a:prstGeom>
            <a:noFill/>
          </p:spPr>
          <p:txBody>
            <a:bodyPr wrap="square" rtlCol="0">
              <a:spAutoFit/>
            </a:bodyPr>
            <a:lstStyle/>
            <a:p>
              <a:r>
                <a:rPr lang="es-PE" b="1" dirty="0">
                  <a:solidFill>
                    <a:srgbClr val="414141"/>
                  </a:solidFill>
                  <a:latin typeface="Arial" panose="020B0604020202020204" pitchFamily="34" charset="0"/>
                  <a:cs typeface="Arial" panose="020B0604020202020204" pitchFamily="34" charset="0"/>
                </a:rPr>
                <a:t>5. Excel</a:t>
              </a:r>
            </a:p>
          </p:txBody>
        </p:sp>
        <p:sp>
          <p:nvSpPr>
            <p:cNvPr id="28" name="CuadroTexto 27">
              <a:extLst>
                <a:ext uri="{FF2B5EF4-FFF2-40B4-BE49-F238E27FC236}">
                  <a16:creationId xmlns:a16="http://schemas.microsoft.com/office/drawing/2014/main" id="{3B758593-EF9A-4A13-2A11-A965EC409178}"/>
                </a:ext>
              </a:extLst>
            </p:cNvPr>
            <p:cNvSpPr txBox="1"/>
            <p:nvPr/>
          </p:nvSpPr>
          <p:spPr>
            <a:xfrm>
              <a:off x="671404" y="2457450"/>
              <a:ext cx="4605338" cy="923330"/>
            </a:xfrm>
            <a:prstGeom prst="rect">
              <a:avLst/>
            </a:prstGeom>
            <a:noFill/>
          </p:spPr>
          <p:txBody>
            <a:bodyPr wrap="square" rtlCol="0">
              <a:spAutoFit/>
            </a:bodyPr>
            <a:lstStyle/>
            <a:p>
              <a:pPr algn="l">
                <a:buFont typeface="Arial" panose="020B0604020202020204" pitchFamily="34" charset="0"/>
                <a:buChar char="•"/>
              </a:pPr>
              <a:r>
                <a:rPr lang="es-ES" b="0" i="0" dirty="0">
                  <a:solidFill>
                    <a:srgbClr val="1F2328"/>
                  </a:solidFill>
                  <a:effectLst/>
                  <a:latin typeface="-apple-system"/>
                </a:rPr>
                <a:t>  Excel es una hoja de cálculo popular que se puede utilizar para almacenar y manipular datos.</a:t>
              </a:r>
            </a:p>
          </p:txBody>
        </p:sp>
      </p:grpSp>
      <p:grpSp>
        <p:nvGrpSpPr>
          <p:cNvPr id="29" name="Grupo 28">
            <a:extLst>
              <a:ext uri="{FF2B5EF4-FFF2-40B4-BE49-F238E27FC236}">
                <a16:creationId xmlns:a16="http://schemas.microsoft.com/office/drawing/2014/main" id="{EDCB8EE8-F122-93EE-9870-F3C33E113910}"/>
              </a:ext>
            </a:extLst>
          </p:cNvPr>
          <p:cNvGrpSpPr/>
          <p:nvPr/>
        </p:nvGrpSpPr>
        <p:grpSpPr>
          <a:xfrm>
            <a:off x="6915257" y="4516993"/>
            <a:ext cx="4605338" cy="1409105"/>
            <a:chOff x="671404" y="1971675"/>
            <a:chExt cx="4605338" cy="1409105"/>
          </a:xfrm>
        </p:grpSpPr>
        <p:sp>
          <p:nvSpPr>
            <p:cNvPr id="30" name="CuadroTexto 29">
              <a:extLst>
                <a:ext uri="{FF2B5EF4-FFF2-40B4-BE49-F238E27FC236}">
                  <a16:creationId xmlns:a16="http://schemas.microsoft.com/office/drawing/2014/main" id="{5BDC627B-DB5A-302D-D2C1-2C0B7E488C84}"/>
                </a:ext>
              </a:extLst>
            </p:cNvPr>
            <p:cNvSpPr txBox="1"/>
            <p:nvPr/>
          </p:nvSpPr>
          <p:spPr>
            <a:xfrm>
              <a:off x="671404" y="1971675"/>
              <a:ext cx="2852845" cy="369332"/>
            </a:xfrm>
            <a:prstGeom prst="rect">
              <a:avLst/>
            </a:prstGeom>
            <a:noFill/>
          </p:spPr>
          <p:txBody>
            <a:bodyPr wrap="square" rtlCol="0">
              <a:spAutoFit/>
            </a:bodyPr>
            <a:lstStyle/>
            <a:p>
              <a:r>
                <a:rPr lang="es-PE" b="1" dirty="0">
                  <a:solidFill>
                    <a:srgbClr val="414141"/>
                  </a:solidFill>
                  <a:latin typeface="Arial" panose="020B0604020202020204" pitchFamily="34" charset="0"/>
                  <a:cs typeface="Arial" panose="020B0604020202020204" pitchFamily="34" charset="0"/>
                </a:rPr>
                <a:t>6. GitHub</a:t>
              </a:r>
            </a:p>
          </p:txBody>
        </p:sp>
        <p:sp>
          <p:nvSpPr>
            <p:cNvPr id="31" name="CuadroTexto 30">
              <a:extLst>
                <a:ext uri="{FF2B5EF4-FFF2-40B4-BE49-F238E27FC236}">
                  <a16:creationId xmlns:a16="http://schemas.microsoft.com/office/drawing/2014/main" id="{C016F090-44AA-59CC-24DC-231BE32A64E3}"/>
                </a:ext>
              </a:extLst>
            </p:cNvPr>
            <p:cNvSpPr txBox="1"/>
            <p:nvPr/>
          </p:nvSpPr>
          <p:spPr>
            <a:xfrm>
              <a:off x="671404" y="2457450"/>
              <a:ext cx="4605338" cy="923330"/>
            </a:xfrm>
            <a:prstGeom prst="rect">
              <a:avLst/>
            </a:prstGeom>
            <a:noFill/>
          </p:spPr>
          <p:txBody>
            <a:bodyPr wrap="square" rtlCol="0">
              <a:spAutoFit/>
            </a:bodyPr>
            <a:lstStyle/>
            <a:p>
              <a:pPr algn="l">
                <a:buFont typeface="Arial" panose="020B0604020202020204" pitchFamily="34" charset="0"/>
                <a:buChar char="•"/>
              </a:pPr>
              <a:r>
                <a:rPr lang="es-ES" b="0" i="0" dirty="0">
                  <a:solidFill>
                    <a:srgbClr val="1F2328"/>
                  </a:solidFill>
                  <a:effectLst/>
                  <a:latin typeface="-apple-system"/>
                </a:rPr>
                <a:t>  Es un servicio de alojamiento de código fuente que le permite almacenar y compartir su código con otros.</a:t>
              </a:r>
            </a:p>
          </p:txBody>
        </p:sp>
      </p:grpSp>
    </p:spTree>
    <p:extLst>
      <p:ext uri="{BB962C8B-B14F-4D97-AF65-F5344CB8AC3E}">
        <p14:creationId xmlns:p14="http://schemas.microsoft.com/office/powerpoint/2010/main" val="38561035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330</Words>
  <Application>Microsoft Office PowerPoint</Application>
  <PresentationFormat>Panorámica</PresentationFormat>
  <Paragraphs>23</Paragraphs>
  <Slides>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vt:i4>
      </vt:variant>
    </vt:vector>
  </HeadingPairs>
  <TitlesOfParts>
    <vt:vector size="10" baseType="lpstr">
      <vt:lpstr>-apple-system</vt:lpstr>
      <vt:lpstr>Arial</vt:lpstr>
      <vt:lpstr>Calibri</vt:lpstr>
      <vt:lpstr>Calibri Light</vt:lpstr>
      <vt:lpstr>Söhne</vt:lpstr>
      <vt:lpstr>Tema de Office</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X202250701 (Dámazo Gálvez,Baruch Benjamin)</dc:creator>
  <cp:lastModifiedBy>X202250701 (Dámazo Gálvez,Baruch Benjamin)</cp:lastModifiedBy>
  <cp:revision>11</cp:revision>
  <dcterms:created xsi:type="dcterms:W3CDTF">2023-11-14T02:12:30Z</dcterms:created>
  <dcterms:modified xsi:type="dcterms:W3CDTF">2023-11-16T18:26:39Z</dcterms:modified>
</cp:coreProperties>
</file>